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859" r:id="rId2"/>
    <p:sldId id="1164" r:id="rId3"/>
    <p:sldId id="1183" r:id="rId4"/>
    <p:sldId id="1191" r:id="rId5"/>
    <p:sldId id="1192" r:id="rId6"/>
    <p:sldId id="1167" r:id="rId7"/>
    <p:sldId id="1179" r:id="rId8"/>
    <p:sldId id="1180" r:id="rId9"/>
    <p:sldId id="1193" r:id="rId10"/>
    <p:sldId id="1181" r:id="rId11"/>
    <p:sldId id="1182" r:id="rId12"/>
    <p:sldId id="1187" r:id="rId13"/>
    <p:sldId id="1186" r:id="rId14"/>
    <p:sldId id="1194" r:id="rId15"/>
    <p:sldId id="1199" r:id="rId16"/>
    <p:sldId id="1200" r:id="rId17"/>
    <p:sldId id="1196" r:id="rId18"/>
    <p:sldId id="1201" r:id="rId19"/>
    <p:sldId id="1197" r:id="rId20"/>
    <p:sldId id="1198" r:id="rId21"/>
    <p:sldId id="1171" r:id="rId22"/>
    <p:sldId id="1202" r:id="rId23"/>
    <p:sldId id="1203" r:id="rId24"/>
    <p:sldId id="1204" r:id="rId25"/>
    <p:sldId id="1207" r:id="rId26"/>
    <p:sldId id="1176" r:id="rId27"/>
    <p:sldId id="1208" r:id="rId28"/>
    <p:sldId id="1177" r:id="rId29"/>
    <p:sldId id="1189" r:id="rId30"/>
    <p:sldId id="1209" r:id="rId31"/>
    <p:sldId id="1173" r:id="rId32"/>
    <p:sldId id="1210" r:id="rId33"/>
    <p:sldId id="1174" r:id="rId34"/>
    <p:sldId id="1211" r:id="rId3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高中地理 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第五章   环境与发展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中国国家发展战略举例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知识点3.eps" descr="id:21474903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4712" y="908720"/>
            <a:ext cx="1426973" cy="379472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展蓝色经济空间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重要意义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）海洋被称为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能量的源泉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未来的粮仓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）陆地资源开发程度接近饱和，开发海洋国土、建设海洋强国已经成为我国的重要战略。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1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我国的海洋国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20.jpg" descr="id:21474933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6185" y="908720"/>
            <a:ext cx="5801389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4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发展规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划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21.jpg" descr="id:21474933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412776"/>
            <a:ext cx="5744290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0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维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护海洋权益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海洋权益的概念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：指国家领土向海洋延伸形成的一些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权利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维护海洋权益的原因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：海洋既是人类赖以生存发展的资源宝库和环境保障，也是国际政治、经济、科技和军事竞争与合作的平台。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各类海域的划分及相关权益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4.eps" descr="id:21474933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1769" y="888468"/>
            <a:ext cx="1426973" cy="379472"/>
          </a:xfrm>
          <a:prstGeom prst="rect">
            <a:avLst/>
          </a:prstGeom>
        </p:spPr>
      </p:pic>
      <p:pic>
        <p:nvPicPr>
          <p:cNvPr id="4" name="xb122.jpg" descr="id:21474933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10830" y="3573016"/>
            <a:ext cx="6268134" cy="298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22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665877"/>
              </p:ext>
            </p:extLst>
          </p:nvPr>
        </p:nvGraphicFramePr>
        <p:xfrm>
          <a:off x="406572" y="822920"/>
          <a:ext cx="11377265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1368154">
                  <a:extLst>
                    <a:ext uri="{9D8B030D-6E8A-4147-A177-3AD203B41FA5}">
                      <a16:colId xmlns:a16="http://schemas.microsoft.com/office/drawing/2014/main" val="2519348713"/>
                    </a:ext>
                  </a:extLst>
                </a:gridCol>
                <a:gridCol w="4238563">
                  <a:extLst>
                    <a:ext uri="{9D8B030D-6E8A-4147-A177-3AD203B41FA5}">
                      <a16:colId xmlns:a16="http://schemas.microsoft.com/office/drawing/2014/main" val="615969543"/>
                    </a:ext>
                  </a:extLst>
                </a:gridCol>
                <a:gridCol w="5770548">
                  <a:extLst>
                    <a:ext uri="{9D8B030D-6E8A-4147-A177-3AD203B41FA5}">
                      <a16:colId xmlns:a16="http://schemas.microsoft.com/office/drawing/2014/main" val="3475007718"/>
                    </a:ext>
                  </a:extLst>
                </a:gridCol>
              </a:tblGrid>
              <a:tr h="1293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划分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相关权益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105106"/>
                  </a:ext>
                </a:extLst>
              </a:tr>
              <a:tr h="5172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领海基线向陆地的一侧的水域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包括沿海国沿岸的河口、港口、海湾、海峡等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与陆地领土的地位相同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享有完全的排他性主权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79830"/>
                  </a:ext>
                </a:extLst>
              </a:tr>
              <a:tr h="5172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领海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邻接陆地领土和内水的一带海域。其宽度从领海基线量起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最宽不超过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沿海国在领海内、领海上空及领海海床和底土享有主权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外国船舶享有无害通过权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134525"/>
                  </a:ext>
                </a:extLst>
              </a:tr>
              <a:tr h="5172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毗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连区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领海以外邻接领海的一带海域。其宽度不超过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沿海国在其毗连区内具有防止和惩治在其领土或领海内违反其海关、财政、移民、卫生等法律和规章事项的管制权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6843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7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037080"/>
              </p:ext>
            </p:extLst>
          </p:nvPr>
        </p:nvGraphicFramePr>
        <p:xfrm>
          <a:off x="406572" y="1052736"/>
          <a:ext cx="11377265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224138">
                  <a:extLst>
                    <a:ext uri="{9D8B030D-6E8A-4147-A177-3AD203B41FA5}">
                      <a16:colId xmlns:a16="http://schemas.microsoft.com/office/drawing/2014/main" val="2519348713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615969543"/>
                    </a:ext>
                  </a:extLst>
                </a:gridCol>
                <a:gridCol w="5400599">
                  <a:extLst>
                    <a:ext uri="{9D8B030D-6E8A-4147-A177-3AD203B41FA5}">
                      <a16:colId xmlns:a16="http://schemas.microsoft.com/office/drawing/2014/main" val="3475007718"/>
                    </a:ext>
                  </a:extLst>
                </a:gridCol>
              </a:tblGrid>
              <a:tr h="1293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划分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相关权益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105106"/>
                  </a:ext>
                </a:extLst>
              </a:tr>
              <a:tr h="14224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陆架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大陆架包括沿海国领海以外依其陆地领土的全部自然延伸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扩展到大陆边外缘的海底区域的海床和底土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若自然延伸不足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则扩展到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若自然延伸超过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则一般不应超过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沿海国享有勘探、开发包括海床、底土的自然资源的主权权利。其他国家享有在大陆架上铺设海底电缆和管道的权利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以及航行和飞越的自由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714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10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275008"/>
              </p:ext>
            </p:extLst>
          </p:nvPr>
        </p:nvGraphicFramePr>
        <p:xfrm>
          <a:off x="406572" y="1003711"/>
          <a:ext cx="11377265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656186">
                  <a:extLst>
                    <a:ext uri="{9D8B030D-6E8A-4147-A177-3AD203B41FA5}">
                      <a16:colId xmlns:a16="http://schemas.microsoft.com/office/drawing/2014/main" val="2519348713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615969543"/>
                    </a:ext>
                  </a:extLst>
                </a:gridCol>
                <a:gridCol w="6552727">
                  <a:extLst>
                    <a:ext uri="{9D8B030D-6E8A-4147-A177-3AD203B41FA5}">
                      <a16:colId xmlns:a16="http://schemas.microsoft.com/office/drawing/2014/main" val="3475007718"/>
                    </a:ext>
                  </a:extLst>
                </a:gridCol>
              </a:tblGrid>
              <a:tr h="1293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划分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相关权益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105106"/>
                  </a:ext>
                </a:extLst>
              </a:tr>
              <a:tr h="7758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专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属经济区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是在领海以外并邻接领海的一带海域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从测算领海宽度的基线量起不应超过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沿海国享有勘探、开发、养护、管理等权利和从事科学研究、海洋环境保护等管辖权。所有国家享有航行、飞越、铺设海底电缆和管道的自由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但不得从事危害沿海国主权和安全的活动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62083"/>
                  </a:ext>
                </a:extLst>
              </a:tr>
              <a:tr h="2586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公海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是人类的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共同财富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对所有国家开放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对于公海上的海盗行为、走私毒品等罪行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各国都可依法行使管辖权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005255"/>
                  </a:ext>
                </a:extLst>
              </a:tr>
              <a:tr h="3879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际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指国家范围以外的海床、洋底及其底土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国际海底区域及其资源为全人类共同的财产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470" marR="1347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135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13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南海诸岛问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题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23.jpg" descr="id:21474933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1556792"/>
            <a:ext cx="7344816" cy="383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6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381642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个角度认识中国南海的重要性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睛.eps" descr="id:21474905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0464" y="908721"/>
            <a:ext cx="1830326" cy="428034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255481"/>
              </p:ext>
            </p:extLst>
          </p:nvPr>
        </p:nvGraphicFramePr>
        <p:xfrm>
          <a:off x="622598" y="1538170"/>
          <a:ext cx="10945216" cy="2937082"/>
        </p:xfrm>
        <a:graphic>
          <a:graphicData uri="http://schemas.openxmlformats.org/drawingml/2006/table">
            <a:tbl>
              <a:tblPr firstRow="1" firstCol="1" bandRow="1"/>
              <a:tblGrid>
                <a:gridCol w="1656184">
                  <a:extLst>
                    <a:ext uri="{9D8B030D-6E8A-4147-A177-3AD203B41FA5}">
                      <a16:colId xmlns:a16="http://schemas.microsoft.com/office/drawing/2014/main" val="530243352"/>
                    </a:ext>
                  </a:extLst>
                </a:gridCol>
                <a:gridCol w="9289032">
                  <a:extLst>
                    <a:ext uri="{9D8B030D-6E8A-4147-A177-3AD203B41FA5}">
                      <a16:colId xmlns:a16="http://schemas.microsoft.com/office/drawing/2014/main" val="2031861632"/>
                    </a:ext>
                  </a:extLst>
                </a:gridCol>
              </a:tblGrid>
              <a:tr h="3087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角度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重要性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703166"/>
                  </a:ext>
                </a:extLst>
              </a:tr>
              <a:tr h="6112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从政治上看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这是领土和主权问题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我国对南海诸岛拥有无可争辩的主权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5222247"/>
                  </a:ext>
                </a:extLst>
              </a:tr>
              <a:tr h="6112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从经济上看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中国南海有丰富的石油、天然气、可燃冰以及海洋生物等资源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013783"/>
                  </a:ext>
                </a:extLst>
              </a:tr>
              <a:tr h="91693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从交通运输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上看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中国南海是世界上最繁忙的海上要道之一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对中国、日本、东南亚、韩国等国家和地区的海上运输十分重要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9856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16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钓鱼岛问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题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24.jpg" descr="id:21474933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1326230"/>
            <a:ext cx="7862011" cy="426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40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知识点1.eps" descr="id:21474879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85969"/>
            <a:ext cx="1302385" cy="359410"/>
          </a:xfrm>
          <a:prstGeom prst="rect">
            <a:avLst/>
          </a:prstGeom>
        </p:spPr>
      </p:pic>
      <p:pic>
        <p:nvPicPr>
          <p:cNvPr id="8" name="24知识过.eps" descr="id:2147487985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651"/>
            <a:ext cx="6249035" cy="539750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设主体功能区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主体功能概念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xb116.jpg" descr="id:21474932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350790" y="2708920"/>
            <a:ext cx="7488832" cy="22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3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维护海洋权益的意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25.jpg" descr="id:21474933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1484784"/>
            <a:ext cx="6192688" cy="339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8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疑难破.eps" descr="id:21474880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70689" y="764704"/>
            <a:ext cx="6249035" cy="539750"/>
          </a:xfrm>
          <a:prstGeom prst="rect">
            <a:avLst/>
          </a:prstGeom>
        </p:spPr>
      </p:pic>
      <p:pic>
        <p:nvPicPr>
          <p:cNvPr id="6" name="25疑难点1.eps" descr="id:21474903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7581" y="1538362"/>
            <a:ext cx="1413872" cy="42402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41451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京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津冀协同发展战略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京津冀协同发展战略的地理背景及其对区域协同发展的影响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619000"/>
              </p:ext>
            </p:extLst>
          </p:nvPr>
        </p:nvGraphicFramePr>
        <p:xfrm>
          <a:off x="397579" y="2702024"/>
          <a:ext cx="1144912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801083">
                  <a:extLst>
                    <a:ext uri="{9D8B030D-6E8A-4147-A177-3AD203B41FA5}">
                      <a16:colId xmlns:a16="http://schemas.microsoft.com/office/drawing/2014/main" val="4059037406"/>
                    </a:ext>
                  </a:extLst>
                </a:gridCol>
                <a:gridCol w="4694495">
                  <a:extLst>
                    <a:ext uri="{9D8B030D-6E8A-4147-A177-3AD203B41FA5}">
                      <a16:colId xmlns:a16="http://schemas.microsoft.com/office/drawing/2014/main" val="3526557548"/>
                    </a:ext>
                  </a:extLst>
                </a:gridCol>
                <a:gridCol w="5953544">
                  <a:extLst>
                    <a:ext uri="{9D8B030D-6E8A-4147-A177-3AD203B41FA5}">
                      <a16:colId xmlns:a16="http://schemas.microsoft.com/office/drawing/2014/main" val="1702998518"/>
                    </a:ext>
                  </a:extLst>
                </a:gridCol>
              </a:tblGrid>
              <a:tr h="1306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背景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地理条件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对区域协同发展的影响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107595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位置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地理位置优越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三地位置邻近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有利于三地的协同发展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三地有长期协同发展的基础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071714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交通运输便利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形成连接三地的快速交通运输网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有利于加强三地之间人口、产业的流动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促进经济贸易的发展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促进京津冀协同发展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1968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782961"/>
              </p:ext>
            </p:extLst>
          </p:nvPr>
        </p:nvGraphicFramePr>
        <p:xfrm>
          <a:off x="397579" y="1124744"/>
          <a:ext cx="1144912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801083">
                  <a:extLst>
                    <a:ext uri="{9D8B030D-6E8A-4147-A177-3AD203B41FA5}">
                      <a16:colId xmlns:a16="http://schemas.microsoft.com/office/drawing/2014/main" val="4059037406"/>
                    </a:ext>
                  </a:extLst>
                </a:gridCol>
                <a:gridCol w="4694495">
                  <a:extLst>
                    <a:ext uri="{9D8B030D-6E8A-4147-A177-3AD203B41FA5}">
                      <a16:colId xmlns:a16="http://schemas.microsoft.com/office/drawing/2014/main" val="3526557548"/>
                    </a:ext>
                  </a:extLst>
                </a:gridCol>
                <a:gridCol w="5953544">
                  <a:extLst>
                    <a:ext uri="{9D8B030D-6E8A-4147-A177-3AD203B41FA5}">
                      <a16:colId xmlns:a16="http://schemas.microsoft.com/office/drawing/2014/main" val="1702998518"/>
                    </a:ext>
                  </a:extLst>
                </a:gridCol>
              </a:tblGrid>
              <a:tr h="1306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背景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地理条件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对区域协同发展的影响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107595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资源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水资源严重短缺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有较为丰富的能源和矿产资源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但供应较为紧张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水资源过度开发导致地下水位下降、地面沉降等环境问题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不利于区域发展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需加强资源跨区域调配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6283571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人口众多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劳动力充足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分布不均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人口流动不合理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需加强人口流动的管理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963999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经济发展地区差异显著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京津发展水平高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河北发展水平低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尚未形成良好的区域经济合作机制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缺乏良好的区域分工与合作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320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56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京津冀协同发展的三大路径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126.jpg" descr="id:21474934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1340768"/>
            <a:ext cx="586984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04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京津冀协同发展的五大意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27.jpg" descr="id:21474934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1484784"/>
            <a:ext cx="5472608" cy="489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92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180020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津冀协同发展的主要理念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理念创新、理念先行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抓住疏解非首都功能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牛鼻子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优化京津冀区域空间结构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重点领域率先突破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注重区域治理与体制机制创新。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拓展探究.eps" descr="id:2147490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81298"/>
            <a:ext cx="1944216" cy="40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16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津冀协同发展是京津冀一体化的重要战略。下图示意京津冀地区产业转移。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京津冀一体化可以（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疏解北京非首都职能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解决京津冀协同发展问题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全面治理大城市环境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促进京津冀地区均衡发展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xb128.jpg" descr="id:21474934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63158" y="1484784"/>
            <a:ext cx="4009262" cy="4304234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0398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A</a:t>
            </a:r>
          </a:p>
        </p:txBody>
      </p:sp>
      <p:pic>
        <p:nvPicPr>
          <p:cNvPr id="8" name="24答案.eps" descr="id:2147488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883326"/>
            <a:ext cx="807720" cy="287655"/>
          </a:xfrm>
          <a:prstGeom prst="rect">
            <a:avLst/>
          </a:prstGeom>
        </p:spPr>
      </p:pic>
      <p:pic>
        <p:nvPicPr>
          <p:cNvPr id="10" name="破疑典例1.eps" descr="id:21474920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6732" y="917346"/>
            <a:ext cx="1706936" cy="37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798" y="1997466"/>
            <a:ext cx="333752" cy="36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563292"/>
            <a:ext cx="8110616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可知，京津冀一体化将北京的首钢、洗衣机生产基地等向外转移，能够疏解北京非首都职能；有利于京津冀协同发展，但不能解决京津冀协同发展问题；京津冀一体化对环境治理有一定作用，但全面治理大城市环境还面临着巨大挑战；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京津冀一体化可以促进京津冀地区协调发展，而不是均衡发展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24解析.eps" descr="id:21474880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25457"/>
            <a:ext cx="807720" cy="287655"/>
          </a:xfrm>
          <a:prstGeom prst="rect">
            <a:avLst/>
          </a:prstGeom>
        </p:spPr>
      </p:pic>
      <p:pic>
        <p:nvPicPr>
          <p:cNvPr id="9" name="xb128.jpg" descr="id:214749343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22998" y="3045228"/>
            <a:ext cx="3241622" cy="34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16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结合京津冀地区产业转移战略，可以判断（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天津是协同发展改革引领的核心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河北是承接京津转出产业的主体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河北主要承接高新技术产业落户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北京主要承接钢铁等装备制造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710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</a:p>
        </p:txBody>
      </p:sp>
      <p:pic>
        <p:nvPicPr>
          <p:cNvPr id="4" name="24答案.eps" descr="id:21474880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3676442"/>
            <a:ext cx="807720" cy="287655"/>
          </a:xfrm>
          <a:prstGeom prst="rect">
            <a:avLst/>
          </a:prstGeom>
        </p:spPr>
      </p:pic>
      <p:pic>
        <p:nvPicPr>
          <p:cNvPr id="5" name="xb128.jpg" descr="id:21474934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838277" y="835606"/>
            <a:ext cx="3153473" cy="338548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材料可知，河北是承接京津转出产业的主体；北京是协同发展改革引领的核心；河北科技教育实力一般，不宜过多地承接高新技术产业；河北主要承接钢铁等装备制造业。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80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328417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疑难点2.eps" descr="id:21474907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865772"/>
            <a:ext cx="1368152" cy="410314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同海洋开发类型选址要求的分析思路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903950"/>
              </p:ext>
            </p:extLst>
          </p:nvPr>
        </p:nvGraphicFramePr>
        <p:xfrm>
          <a:off x="406574" y="1446936"/>
          <a:ext cx="11305255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1656622212"/>
                    </a:ext>
                  </a:extLst>
                </a:gridCol>
                <a:gridCol w="9865095">
                  <a:extLst>
                    <a:ext uri="{9D8B030D-6E8A-4147-A177-3AD203B41FA5}">
                      <a16:colId xmlns:a16="http://schemas.microsoft.com/office/drawing/2014/main" val="628901756"/>
                    </a:ext>
                  </a:extLst>
                </a:gridCol>
              </a:tblGrid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开发类型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选址要求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海岸带环境特征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851604"/>
                  </a:ext>
                </a:extLst>
              </a:tr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海水制盐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滩面宽阔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坡度小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降水量少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蒸发量大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日照强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平均风速大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附近无大河注入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海水盐度较高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065682"/>
                  </a:ext>
                </a:extLst>
              </a:tr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砂矿开采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资源蕴藏量大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品位高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水深较小或矿床埋藏深度浅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开发限制条件少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距后方基地近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58399"/>
                  </a:ext>
                </a:extLst>
              </a:tr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海水养殖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水质好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含沙量小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营养盐丰富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水体交换畅通且波浪较小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820837"/>
                  </a:ext>
                </a:extLst>
              </a:tr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滨海工业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适宜发展海洋水产品加工、海洋化工、海洋医药等海洋高新技术产业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以及用水量大的滨海电力和钢铁工业等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980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建设主体功能区的目的、依据及背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景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17.jpg" descr="id:21474932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68286" y="1556792"/>
            <a:ext cx="775531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8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204471"/>
              </p:ext>
            </p:extLst>
          </p:nvPr>
        </p:nvGraphicFramePr>
        <p:xfrm>
          <a:off x="406574" y="908720"/>
          <a:ext cx="11305255" cy="5006297"/>
        </p:xfrm>
        <a:graphic>
          <a:graphicData uri="http://schemas.openxmlformats.org/drawingml/2006/table">
            <a:tbl>
              <a:tblPr firstRow="1" firstCol="1" bandRow="1"/>
              <a:tblGrid>
                <a:gridCol w="1656184">
                  <a:extLst>
                    <a:ext uri="{9D8B030D-6E8A-4147-A177-3AD203B41FA5}">
                      <a16:colId xmlns:a16="http://schemas.microsoft.com/office/drawing/2014/main" val="1656622212"/>
                    </a:ext>
                  </a:extLst>
                </a:gridCol>
                <a:gridCol w="9649071">
                  <a:extLst>
                    <a:ext uri="{9D8B030D-6E8A-4147-A177-3AD203B41FA5}">
                      <a16:colId xmlns:a16="http://schemas.microsoft.com/office/drawing/2014/main" val="628901756"/>
                    </a:ext>
                  </a:extLst>
                </a:gridCol>
              </a:tblGrid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开发类型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选址要求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海岸带环境特征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851604"/>
                  </a:ext>
                </a:extLst>
              </a:tr>
              <a:tr h="6171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地质构造稳定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地层坚硬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潮差较小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含沙量小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水深适宜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能满足港池及航道需要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风小或避风条件好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大雾天气少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冬季结冰期短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陆域较宽阔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交通便利等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0158171"/>
                  </a:ext>
                </a:extLst>
              </a:tr>
              <a:tr h="6171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油气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储量大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地质构造稳定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埋深足够、温度适宜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水深适宜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离开采区近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79179"/>
                  </a:ext>
                </a:extLst>
              </a:tr>
              <a:tr h="6171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旅游区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区位条件好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交通运输便利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客源丰富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环境容量大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地质地貌类型齐全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自然景观奇异多姿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人文旅游资源内涵丰富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资源组合优良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354327"/>
                  </a:ext>
                </a:extLst>
              </a:tr>
              <a:tr h="61717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港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口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城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市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有深水港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淡水资源丰富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尽可能靠近大型矿区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拥有发达的沿海工业、旅游业和便利的交通运输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58" marR="12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2511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36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破疑典例2.eps" descr="id:21474904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706936" cy="370265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6" name="24答案.eps" descr="id:2147488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354295"/>
            <a:ext cx="807720" cy="287655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图为我国南海某岛礁图。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该船只距我国领海基线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海里，它位于我国的（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毗连区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专属经济区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大陆架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xb129.jpg" descr="id:21474934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62958" y="2006144"/>
            <a:ext cx="4422387" cy="315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5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06" y="2564904"/>
            <a:ext cx="3925008" cy="36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3518" y="2025268"/>
            <a:ext cx="3024336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船只距我国领海基线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海里。领海是从领海基线量起，最大宽度不超过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海里的一带水域，该海域不属于领海；毗连区是指毗连领海之外的一带海域，从领海基线量起，向海宽度不超过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海里，该海域不属于毗连区；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专属经济区是从领海基线起不超过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200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海里的海域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，该海域属于专属经济区；大陆架的宽度与海底地形有关，该船只距我国领海基线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海里，并不能确定它是否位于大陆架。</a:t>
            </a:r>
            <a:endParaRPr lang="zh-CN" altLang="en-US"/>
          </a:p>
        </p:txBody>
      </p:sp>
      <p:pic>
        <p:nvPicPr>
          <p:cNvPr id="3" name="24解析.eps" descr="id:21474880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54850"/>
            <a:ext cx="807720" cy="287655"/>
          </a:xfrm>
          <a:prstGeom prst="rect">
            <a:avLst/>
          </a:prstGeom>
        </p:spPr>
      </p:pic>
      <p:pic>
        <p:nvPicPr>
          <p:cNvPr id="4" name="xb129.jpg" descr="id:21474934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46934" y="3643537"/>
            <a:ext cx="3423893" cy="243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3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我国对该岛礁实施填海造陆，主要是利用其（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海洋生物资源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海洋矿产资源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海洋空间资源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源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9710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</a:p>
        </p:txBody>
      </p:sp>
      <p:pic>
        <p:nvPicPr>
          <p:cNvPr id="6" name="24答案.eps" descr="id:21474880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3676442"/>
            <a:ext cx="807720" cy="28765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730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海洋进行填海造陆可以扩大岛屿面积，其建设主要开发利用了海洋空间资源，而不是海洋生物资源、海洋矿产资源和海洋能源资源。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80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269593"/>
            <a:ext cx="807720" cy="287655"/>
          </a:xfrm>
          <a:prstGeom prst="rect">
            <a:avLst/>
          </a:prstGeom>
        </p:spPr>
      </p:pic>
      <p:pic>
        <p:nvPicPr>
          <p:cNvPr id="8" name="xb129.jpg" descr="id:21474934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50990" y="1501753"/>
            <a:ext cx="3423893" cy="243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295232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海造陆的利弊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增加土地资源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促进经济发展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带动基础设施建设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增强防灾能力。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破坏生态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导致环境污染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成本高昂。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长期来看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填海造陆需科学规划和生态修复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一些地区已实施退地还海政策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以恢复湿地和增强防洪能力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填海造陆应权衡短期发展利益与长期生态健康。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.eps" descr="id:21474907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010328"/>
            <a:ext cx="1917928" cy="38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我国的主体功能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766631"/>
              </p:ext>
            </p:extLst>
          </p:nvPr>
        </p:nvGraphicFramePr>
        <p:xfrm>
          <a:off x="478582" y="1470250"/>
          <a:ext cx="11305255" cy="3916598"/>
        </p:xfrm>
        <a:graphic>
          <a:graphicData uri="http://schemas.openxmlformats.org/drawingml/2006/table">
            <a:tbl>
              <a:tblPr firstRow="1" firstCol="1" bandRow="1"/>
              <a:tblGrid>
                <a:gridCol w="1944216">
                  <a:extLst>
                    <a:ext uri="{9D8B030D-6E8A-4147-A177-3AD203B41FA5}">
                      <a16:colId xmlns:a16="http://schemas.microsoft.com/office/drawing/2014/main" val="2886390355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660599557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448788230"/>
                    </a:ext>
                  </a:extLst>
                </a:gridCol>
                <a:gridCol w="3024335">
                  <a:extLst>
                    <a:ext uri="{9D8B030D-6E8A-4147-A177-3AD203B41FA5}">
                      <a16:colId xmlns:a16="http://schemas.microsoft.com/office/drawing/2014/main" val="3236636349"/>
                    </a:ext>
                  </a:extLst>
                </a:gridCol>
              </a:tblGrid>
              <a:tr h="3352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功能区域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地理背景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发展方向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854276"/>
                  </a:ext>
                </a:extLst>
              </a:tr>
              <a:tr h="1341026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优化开发区域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环渤海地区、长江三角洲地区和珠江三角洲地区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经济发达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人口密集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城镇体系完善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科技创新能力强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但资源和环境的承载能力已经接近饱和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优化产业结构、促进城镇群协调发展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53089"/>
                  </a:ext>
                </a:extLst>
              </a:tr>
              <a:tr h="1173398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重点开发区域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兰州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西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宁地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有一定的经济基础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人口较为密集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城镇体系初步形成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支撑全国经济增长的重要增长极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573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08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201838"/>
              </p:ext>
            </p:extLst>
          </p:nvPr>
        </p:nvGraphicFramePr>
        <p:xfrm>
          <a:off x="478583" y="908720"/>
          <a:ext cx="11305255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886390355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3763697824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660599557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144878823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3236636349"/>
                    </a:ext>
                  </a:extLst>
                </a:gridCol>
              </a:tblGrid>
              <a:tr h="335257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功能区域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地理背景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发展方向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854276"/>
                  </a:ext>
                </a:extLst>
              </a:tr>
              <a:tr h="75432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限制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开发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农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产品主产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东北平原主产区、黄淮海平原主产区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耕地较多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农业发展条件较好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保障我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品供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给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8379451"/>
                  </a:ext>
                </a:extLst>
              </a:tr>
              <a:tr h="58669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点生态功能区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大小兴安岭森林生态功能区、三江源草原草甸湿地生态功能区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生态环境脆弱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保护和修复环境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785606"/>
                  </a:ext>
                </a:extLst>
              </a:tr>
              <a:tr h="335257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禁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止开发区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国家级自然保护区、世界遗产、国家级风景名胜区、国家森林公园和国家地质公园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生态环境良好、具有代表性的文化或地质、地貌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禁止开发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731" marR="87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638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95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知识点2.eps" descr="id:21474880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动区域协调发展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国家区域发展战略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长江经济带发展战略、京津冀协同发展战略、粤港澳大湾区建设、长江三角洲区域一体化发展等。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案例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长江经济带发展战略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）长江经济带概况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横跨我国东中西三大区域，覆盖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个省级行政区，面积占全国的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％，人口和经济总量均超过全国的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91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8868"/>
            <a:ext cx="11485848" cy="53591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）长江经济带的区位优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势</a:t>
            </a:r>
            <a:endParaRPr lang="en-US" altLang="zh-CN" sz="2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396927"/>
              </p:ext>
            </p:extLst>
          </p:nvPr>
        </p:nvGraphicFramePr>
        <p:xfrm>
          <a:off x="439259" y="1323516"/>
          <a:ext cx="11272571" cy="5090126"/>
        </p:xfrm>
        <a:graphic>
          <a:graphicData uri="http://schemas.openxmlformats.org/drawingml/2006/table">
            <a:tbl>
              <a:tblPr firstRow="1" firstCol="1" bandRow="1"/>
              <a:tblGrid>
                <a:gridCol w="3279683">
                  <a:extLst>
                    <a:ext uri="{9D8B030D-6E8A-4147-A177-3AD203B41FA5}">
                      <a16:colId xmlns:a16="http://schemas.microsoft.com/office/drawing/2014/main" val="1475789055"/>
                    </a:ext>
                  </a:extLst>
                </a:gridCol>
                <a:gridCol w="7992888">
                  <a:extLst>
                    <a:ext uri="{9D8B030D-6E8A-4147-A177-3AD203B41FA5}">
                      <a16:colId xmlns:a16="http://schemas.microsoft.com/office/drawing/2014/main" val="945905126"/>
                    </a:ext>
                  </a:extLst>
                </a:gridCol>
              </a:tblGrid>
              <a:tr h="3017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优势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310665"/>
                  </a:ext>
                </a:extLst>
              </a:tr>
              <a:tr h="12069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交通运输便利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区位优势明显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长江黄金水道不仅把我国东中西三大区域连接起来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而且还与京沪、京九、京广等南北铁路干线交会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承东启西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接南济北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通江达海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1526511"/>
                  </a:ext>
                </a:extLst>
              </a:tr>
              <a:tr h="5638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资源储量充足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种类丰富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水资源、矿产资源、旅游资源、生物资源丰富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4138711"/>
                  </a:ext>
                </a:extLst>
              </a:tr>
              <a:tr h="1206923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工业基础雄厚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产业优势明显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高度发达的</a:t>
                      </a:r>
                      <a:r>
                        <a:rPr lang="zh-CN" sz="22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综合性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工业地带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钢铁、石化、汽车、电子和装备制造等工业基地沿江分布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形成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工业走廊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我国最具活力的高新技术产业开发区之一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051938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城市密集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市场广阔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城市分布密集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人口众多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人才荟萃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科教事业发达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技术与管理先进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居民收入水平较高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各种消费需求较大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858" marR="18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90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68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）长江经济带发展新格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118.jpg" descr="id:21474932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484784"/>
            <a:ext cx="6552728" cy="390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4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）长江经济带的发展措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119.jpg" descr="id:21474932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412776"/>
            <a:ext cx="6480720" cy="498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3362</Words>
  <Application>Microsoft Office PowerPoint</Application>
  <PresentationFormat>自定义</PresentationFormat>
  <Paragraphs>192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3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2025-09-29T08:15:21Z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